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ldstar" charset="1" panose="00000000000000000000"/>
      <p:regular r:id="rId15"/>
    </p:embeddedFont>
    <p:embeddedFont>
      <p:font typeface="Carelia" charset="1" panose="00000500000000000000"/>
      <p:regular r:id="rId16"/>
    </p:embeddedFont>
    <p:embeddedFont>
      <p:font typeface="Calibri (MS) Bold" charset="1" panose="020F0702030404030204"/>
      <p:regular r:id="rId17"/>
    </p:embeddedFont>
    <p:embeddedFont>
      <p:font typeface="Calibri (MS)" charset="1" panose="020F050202020403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80750" y="6865820"/>
            <a:ext cx="18368750" cy="3421180"/>
          </a:xfrm>
          <a:custGeom>
            <a:avLst/>
            <a:gdLst/>
            <a:ahLst/>
            <a:cxnLst/>
            <a:rect r="r" b="b" t="t" l="l"/>
            <a:pathLst>
              <a:path h="3421180" w="18368750">
                <a:moveTo>
                  <a:pt x="18368750" y="0"/>
                </a:moveTo>
                <a:lnTo>
                  <a:pt x="0" y="0"/>
                </a:lnTo>
                <a:lnTo>
                  <a:pt x="0" y="3421180"/>
                </a:lnTo>
                <a:lnTo>
                  <a:pt x="18368750" y="3421180"/>
                </a:lnTo>
                <a:lnTo>
                  <a:pt x="1836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1513" y="5463997"/>
            <a:ext cx="4346487" cy="4319321"/>
          </a:xfrm>
          <a:custGeom>
            <a:avLst/>
            <a:gdLst/>
            <a:ahLst/>
            <a:cxnLst/>
            <a:rect r="r" b="b" t="t" l="l"/>
            <a:pathLst>
              <a:path h="4319321" w="4346487">
                <a:moveTo>
                  <a:pt x="0" y="0"/>
                </a:moveTo>
                <a:lnTo>
                  <a:pt x="4346487" y="0"/>
                </a:lnTo>
                <a:lnTo>
                  <a:pt x="4346487" y="4319321"/>
                </a:lnTo>
                <a:lnTo>
                  <a:pt x="0" y="4319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94" r="0" b="-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14498" y="493643"/>
            <a:ext cx="10574216" cy="2360346"/>
          </a:xfrm>
          <a:custGeom>
            <a:avLst/>
            <a:gdLst/>
            <a:ahLst/>
            <a:cxnLst/>
            <a:rect r="r" b="b" t="t" l="l"/>
            <a:pathLst>
              <a:path h="2360346" w="10574216">
                <a:moveTo>
                  <a:pt x="0" y="0"/>
                </a:moveTo>
                <a:lnTo>
                  <a:pt x="10574216" y="0"/>
                </a:lnTo>
                <a:lnTo>
                  <a:pt x="10574216" y="2360346"/>
                </a:lnTo>
                <a:lnTo>
                  <a:pt x="0" y="236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14498" y="935238"/>
            <a:ext cx="10574216" cy="1625786"/>
          </a:xfrm>
          <a:custGeom>
            <a:avLst/>
            <a:gdLst/>
            <a:ahLst/>
            <a:cxnLst/>
            <a:rect r="r" b="b" t="t" l="l"/>
            <a:pathLst>
              <a:path h="1625786" w="10574216">
                <a:moveTo>
                  <a:pt x="0" y="0"/>
                </a:moveTo>
                <a:lnTo>
                  <a:pt x="10574216" y="0"/>
                </a:lnTo>
                <a:lnTo>
                  <a:pt x="10574216" y="1625786"/>
                </a:lnTo>
                <a:lnTo>
                  <a:pt x="0" y="16257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6" t="0" r="-3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4695" y="0"/>
            <a:ext cx="3073305" cy="2128263"/>
          </a:xfrm>
          <a:custGeom>
            <a:avLst/>
            <a:gdLst/>
            <a:ahLst/>
            <a:cxnLst/>
            <a:rect r="r" b="b" t="t" l="l"/>
            <a:pathLst>
              <a:path h="2128263" w="3073305">
                <a:moveTo>
                  <a:pt x="0" y="0"/>
                </a:moveTo>
                <a:lnTo>
                  <a:pt x="3073305" y="0"/>
                </a:lnTo>
                <a:lnTo>
                  <a:pt x="3073305" y="2128263"/>
                </a:lnTo>
                <a:lnTo>
                  <a:pt x="0" y="21282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72" r="0" b="-72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07516" y="4537956"/>
            <a:ext cx="5245361" cy="5245361"/>
            <a:chOff x="0" y="0"/>
            <a:chExt cx="6993815" cy="69938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3763" cy="6993763"/>
            </a:xfrm>
            <a:custGeom>
              <a:avLst/>
              <a:gdLst/>
              <a:ahLst/>
              <a:cxnLst/>
              <a:rect r="r" b="b" t="t" l="l"/>
              <a:pathLst>
                <a:path h="6993763" w="6993763">
                  <a:moveTo>
                    <a:pt x="0" y="0"/>
                  </a:moveTo>
                  <a:lnTo>
                    <a:pt x="6993763" y="0"/>
                  </a:lnTo>
                  <a:lnTo>
                    <a:pt x="6993763" y="6993763"/>
                  </a:lnTo>
                  <a:lnTo>
                    <a:pt x="0" y="6993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27270" y="760177"/>
            <a:ext cx="9992989" cy="178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Tower defense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92117" y="3452315"/>
            <a:ext cx="11233428" cy="109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8"/>
              </a:lnSpc>
            </a:pPr>
            <a:r>
              <a:rPr lang="en-US" sz="4800">
                <a:solidFill>
                  <a:srgbClr val="483737"/>
                </a:solidFill>
                <a:latin typeface="Carelia"/>
                <a:ea typeface="Carelia"/>
                <a:cs typeface="Carelia"/>
                <a:sym typeface="Carelia"/>
              </a:rPr>
              <a:t>Proiect - Informatica Aplicata</a:t>
            </a:r>
          </a:p>
        </p:txBody>
      </p:sp>
      <p:sp>
        <p:nvSpPr>
          <p:cNvPr name="Freeform 13" id="13" descr="O imagine care conține simbol, text, emblemă, siglă  Conținutul generat de inteligența artificială poate fi incorect."/>
          <p:cNvSpPr/>
          <p:nvPr/>
        </p:nvSpPr>
        <p:spPr>
          <a:xfrm flipH="false" flipV="false" rot="0">
            <a:off x="1490296" y="658324"/>
            <a:ext cx="2013439" cy="2182691"/>
          </a:xfrm>
          <a:custGeom>
            <a:avLst/>
            <a:gdLst/>
            <a:ahLst/>
            <a:cxnLst/>
            <a:rect r="r" b="b" t="t" l="l"/>
            <a:pathLst>
              <a:path h="2182691" w="2013439">
                <a:moveTo>
                  <a:pt x="0" y="0"/>
                </a:moveTo>
                <a:lnTo>
                  <a:pt x="2013439" y="0"/>
                </a:lnTo>
                <a:lnTo>
                  <a:pt x="2013439" y="2182691"/>
                </a:lnTo>
                <a:lnTo>
                  <a:pt x="0" y="21826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963" r="0" b="-396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31656" y="5829595"/>
            <a:ext cx="8961120" cy="87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5200">
                <a:solidFill>
                  <a:srgbClr val="483737"/>
                </a:solidFill>
                <a:latin typeface="Carelia"/>
                <a:ea typeface="Carelia"/>
                <a:cs typeface="Carelia"/>
                <a:sym typeface="Carelia"/>
              </a:rPr>
              <a:t>Crăciun Maria Cătălina</a:t>
            </a:r>
            <a:r>
              <a:rPr lang="en-US" sz="5200">
                <a:solidFill>
                  <a:srgbClr val="000000"/>
                </a:solidFill>
                <a:latin typeface="Carelia"/>
                <a:ea typeface="Carelia"/>
                <a:cs typeface="Carelia"/>
                <a:sym typeface="Carelia"/>
              </a:rPr>
              <a:t>​</a:t>
            </a:r>
          </a:p>
          <a:p>
            <a:pPr algn="ctr">
              <a:lnSpc>
                <a:spcPts val="2700"/>
              </a:lnSpc>
            </a:pPr>
          </a:p>
          <a:p>
            <a:pPr algn="ctr">
              <a:lnSpc>
                <a:spcPts val="3197"/>
              </a:lnSpc>
            </a:pPr>
            <a:r>
              <a:rPr lang="en-US" sz="5250">
                <a:solidFill>
                  <a:srgbClr val="483737"/>
                </a:solidFill>
                <a:latin typeface="Carelia"/>
                <a:ea typeface="Carelia"/>
                <a:cs typeface="Carelia"/>
                <a:sym typeface="Carelia"/>
              </a:rPr>
              <a:t>ISM 2.1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284252">
            <a:off x="14194377" y="1594822"/>
            <a:ext cx="2918545" cy="3665362"/>
          </a:xfrm>
          <a:custGeom>
            <a:avLst/>
            <a:gdLst/>
            <a:ahLst/>
            <a:cxnLst/>
            <a:rect r="r" b="b" t="t" l="l"/>
            <a:pathLst>
              <a:path h="3665362" w="2918545">
                <a:moveTo>
                  <a:pt x="2918545" y="0"/>
                </a:moveTo>
                <a:lnTo>
                  <a:pt x="0" y="0"/>
                </a:lnTo>
                <a:lnTo>
                  <a:pt x="0" y="3665362"/>
                </a:lnTo>
                <a:lnTo>
                  <a:pt x="2918545" y="3665362"/>
                </a:lnTo>
                <a:lnTo>
                  <a:pt x="29185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2" t="0" r="-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8138" y="2319951"/>
            <a:ext cx="11844945" cy="7817578"/>
          </a:xfrm>
          <a:custGeom>
            <a:avLst/>
            <a:gdLst/>
            <a:ahLst/>
            <a:cxnLst/>
            <a:rect r="r" b="b" t="t" l="l"/>
            <a:pathLst>
              <a:path h="7817578" w="11844945">
                <a:moveTo>
                  <a:pt x="0" y="0"/>
                </a:moveTo>
                <a:lnTo>
                  <a:pt x="11844945" y="0"/>
                </a:lnTo>
                <a:lnTo>
                  <a:pt x="11844945" y="7817578"/>
                </a:lnTo>
                <a:lnTo>
                  <a:pt x="0" y="7817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297" t="0" r="-329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2802" y="4161334"/>
            <a:ext cx="3930023" cy="5800772"/>
          </a:xfrm>
          <a:custGeom>
            <a:avLst/>
            <a:gdLst/>
            <a:ahLst/>
            <a:cxnLst/>
            <a:rect r="r" b="b" t="t" l="l"/>
            <a:pathLst>
              <a:path h="5800772" w="3930023">
                <a:moveTo>
                  <a:pt x="0" y="0"/>
                </a:moveTo>
                <a:lnTo>
                  <a:pt x="3930023" y="0"/>
                </a:lnTo>
                <a:lnTo>
                  <a:pt x="3930023" y="5800772"/>
                </a:lnTo>
                <a:lnTo>
                  <a:pt x="0" y="58007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3" r="0" b="-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133" y="202928"/>
            <a:ext cx="6402788" cy="2031454"/>
          </a:xfrm>
          <a:custGeom>
            <a:avLst/>
            <a:gdLst/>
            <a:ahLst/>
            <a:cxnLst/>
            <a:rect r="r" b="b" t="t" l="l"/>
            <a:pathLst>
              <a:path h="2031454" w="6402788">
                <a:moveTo>
                  <a:pt x="0" y="0"/>
                </a:moveTo>
                <a:lnTo>
                  <a:pt x="6402788" y="0"/>
                </a:lnTo>
                <a:lnTo>
                  <a:pt x="6402788" y="2031454"/>
                </a:lnTo>
                <a:lnTo>
                  <a:pt x="0" y="2031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973" y="453876"/>
            <a:ext cx="6230658" cy="1678441"/>
          </a:xfrm>
          <a:custGeom>
            <a:avLst/>
            <a:gdLst/>
            <a:ahLst/>
            <a:cxnLst/>
            <a:rect r="r" b="b" t="t" l="l"/>
            <a:pathLst>
              <a:path h="1678441" w="6230658">
                <a:moveTo>
                  <a:pt x="0" y="0"/>
                </a:moveTo>
                <a:lnTo>
                  <a:pt x="6230658" y="0"/>
                </a:lnTo>
                <a:lnTo>
                  <a:pt x="6230658" y="1678441"/>
                </a:lnTo>
                <a:lnTo>
                  <a:pt x="0" y="1678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31804" t="0" r="-3180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5792" y="588255"/>
            <a:ext cx="7249528" cy="13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9"/>
              </a:lnSpc>
            </a:pPr>
            <a:r>
              <a:rPr lang="en-US" sz="800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Cuprins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86677" y="3851759"/>
            <a:ext cx="7809802" cy="592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Scopul proiectului</a:t>
            </a:r>
          </a:p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Obiective</a:t>
            </a:r>
          </a:p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Pașii realizării jocului</a:t>
            </a:r>
          </a:p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Arhitectura aplicației</a:t>
            </a:r>
          </a:p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Funcționalități</a:t>
            </a:r>
          </a:p>
          <a:p>
            <a:pPr algn="ctr" marL="1041961" indent="-520981" lvl="1">
              <a:lnSpc>
                <a:spcPts val="5791"/>
              </a:lnSpc>
              <a:buFont typeface="Arial"/>
              <a:buChar char="•"/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Elemente vizuale și sunet</a:t>
            </a:r>
          </a:p>
          <a:p>
            <a:pPr algn="ctr">
              <a:lnSpc>
                <a:spcPts val="5791"/>
              </a:lnSpc>
            </a:pP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      </a:t>
            </a:r>
            <a:r>
              <a:rPr lang="en-US" b="true" sz="482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Concluzii</a:t>
            </a:r>
          </a:p>
          <a:p>
            <a:pPr algn="ctr" marL="582273" indent="-291136" lvl="1">
              <a:lnSpc>
                <a:spcPts val="537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45219" y="701910"/>
            <a:ext cx="9847155" cy="1624873"/>
          </a:xfrm>
          <a:custGeom>
            <a:avLst/>
            <a:gdLst/>
            <a:ahLst/>
            <a:cxnLst/>
            <a:rect r="r" b="b" t="t" l="l"/>
            <a:pathLst>
              <a:path h="1624873" w="9847155">
                <a:moveTo>
                  <a:pt x="0" y="0"/>
                </a:moveTo>
                <a:lnTo>
                  <a:pt x="9847155" y="0"/>
                </a:lnTo>
                <a:lnTo>
                  <a:pt x="9847155" y="1624873"/>
                </a:lnTo>
                <a:lnTo>
                  <a:pt x="0" y="16248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520" t="0" r="-452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7731" y="2350688"/>
            <a:ext cx="17543315" cy="7575826"/>
          </a:xfrm>
          <a:custGeom>
            <a:avLst/>
            <a:gdLst/>
            <a:ahLst/>
            <a:cxnLst/>
            <a:rect r="r" b="b" t="t" l="l"/>
            <a:pathLst>
              <a:path h="7575826" w="17543315">
                <a:moveTo>
                  <a:pt x="0" y="0"/>
                </a:moveTo>
                <a:lnTo>
                  <a:pt x="17543315" y="0"/>
                </a:lnTo>
                <a:lnTo>
                  <a:pt x="17543315" y="7575826"/>
                </a:lnTo>
                <a:lnTo>
                  <a:pt x="0" y="757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5812" r="0" b="-1581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0753" y="530954"/>
            <a:ext cx="11309486" cy="177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6"/>
              </a:lnSpc>
            </a:pPr>
            <a:r>
              <a:rPr lang="en-US" sz="945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Scopul proiectului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529" y="4639307"/>
            <a:ext cx="15929723" cy="712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b="true" sz="42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Realizarea unui joc Tower Defense în limbajul Java, cu o structură modulară și interactivă</a:t>
            </a:r>
          </a:p>
          <a:p>
            <a:pPr algn="ctr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b="true" sz="42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Aplicarea conceptelor de programare orientată pe obiecte în dezvoltarea logicii jocului</a:t>
            </a:r>
          </a:p>
          <a:p>
            <a:pPr algn="ctr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b="true" sz="42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Utilizarea bibliotecii Swing pentru crearea unei interfețe grafice intuitive</a:t>
            </a:r>
          </a:p>
          <a:p>
            <a:pPr algn="ctr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b="true" sz="42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Rulare în timp real, cu interacțiune directă și reacție vizuală la comenzi.</a:t>
            </a:r>
          </a:p>
          <a:p>
            <a:pPr algn="ctr" marL="506730" indent="-253365" lvl="1">
              <a:lnSpc>
                <a:spcPts val="5040"/>
              </a:lnSpc>
            </a:pPr>
          </a:p>
          <a:p>
            <a:pPr algn="ctr" marL="506730" indent="-253365" lvl="1">
              <a:lnSpc>
                <a:spcPts val="5040"/>
              </a:lnSpc>
            </a:pPr>
          </a:p>
          <a:p>
            <a:pPr algn="ctr" marL="506730" indent="-253365" lvl="1">
              <a:lnSpc>
                <a:spcPts val="534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07467" y="250354"/>
            <a:ext cx="4534349" cy="3385214"/>
          </a:xfrm>
          <a:custGeom>
            <a:avLst/>
            <a:gdLst/>
            <a:ahLst/>
            <a:cxnLst/>
            <a:rect r="r" b="b" t="t" l="l"/>
            <a:pathLst>
              <a:path h="3385214" w="4534349">
                <a:moveTo>
                  <a:pt x="0" y="0"/>
                </a:moveTo>
                <a:lnTo>
                  <a:pt x="4534349" y="0"/>
                </a:lnTo>
                <a:lnTo>
                  <a:pt x="4534349" y="3385214"/>
                </a:lnTo>
                <a:lnTo>
                  <a:pt x="0" y="3385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247" r="0" b="-124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10" y="3286795"/>
            <a:ext cx="18293997" cy="6727643"/>
          </a:xfrm>
          <a:custGeom>
            <a:avLst/>
            <a:gdLst/>
            <a:ahLst/>
            <a:cxnLst/>
            <a:rect r="r" b="b" t="t" l="l"/>
            <a:pathLst>
              <a:path h="6727643" w="18293997">
                <a:moveTo>
                  <a:pt x="0" y="0"/>
                </a:moveTo>
                <a:lnTo>
                  <a:pt x="18293997" y="0"/>
                </a:lnTo>
                <a:lnTo>
                  <a:pt x="18293997" y="6727643"/>
                </a:lnTo>
                <a:lnTo>
                  <a:pt x="0" y="672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4628" r="0" b="-446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7822" y="921860"/>
            <a:ext cx="11116896" cy="1727525"/>
          </a:xfrm>
          <a:custGeom>
            <a:avLst/>
            <a:gdLst/>
            <a:ahLst/>
            <a:cxnLst/>
            <a:rect r="r" b="b" t="t" l="l"/>
            <a:pathLst>
              <a:path h="1727525" w="11116896">
                <a:moveTo>
                  <a:pt x="0" y="0"/>
                </a:moveTo>
                <a:lnTo>
                  <a:pt x="11116896" y="0"/>
                </a:lnTo>
                <a:lnTo>
                  <a:pt x="11116896" y="1727525"/>
                </a:lnTo>
                <a:lnTo>
                  <a:pt x="0" y="172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72" t="0" r="-127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1871" y="665284"/>
            <a:ext cx="10910919" cy="18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4"/>
              </a:lnSpc>
            </a:pPr>
            <a:r>
              <a:rPr lang="en-US" sz="9999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Obiective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14286"/>
            <a:ext cx="16128538" cy="7442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5946" indent="-327973" lvl="1">
              <a:lnSpc>
                <a:spcPts val="6524"/>
              </a:lnSpc>
              <a:buFont typeface="Arial"/>
              <a:buChar char="•"/>
            </a:pPr>
            <a:r>
              <a:rPr lang="en-US" b="true" sz="543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Organizarea codului pe clase și pachete</a:t>
            </a:r>
          </a:p>
          <a:p>
            <a:pPr algn="ctr" marL="655946" indent="-327973" lvl="1">
              <a:lnSpc>
                <a:spcPts val="6524"/>
              </a:lnSpc>
              <a:buFont typeface="Arial"/>
              <a:buChar char="•"/>
            </a:pPr>
            <a:r>
              <a:rPr lang="en-US" b="true" sz="543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Implementarea unei hărți, turnuri, inamici și proiectile</a:t>
            </a:r>
          </a:p>
          <a:p>
            <a:pPr algn="ctr" marL="655946" indent="-327973" lvl="1">
              <a:lnSpc>
                <a:spcPts val="6524"/>
              </a:lnSpc>
              <a:buFont typeface="Arial"/>
              <a:buChar char="•"/>
            </a:pPr>
            <a:r>
              <a:rPr lang="en-US" b="true" sz="543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Controlul valurilor de inamici și actualizarea scorului</a:t>
            </a:r>
          </a:p>
          <a:p>
            <a:pPr algn="ctr" marL="655946" indent="-327973" lvl="1">
              <a:lnSpc>
                <a:spcPts val="6524"/>
              </a:lnSpc>
              <a:buFont typeface="Arial"/>
              <a:buChar char="•"/>
            </a:pPr>
            <a:r>
              <a:rPr lang="en-US" b="true" sz="543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Gestionarea resurselor și afișarea feedback-ului vizual/audio</a:t>
            </a:r>
          </a:p>
          <a:p>
            <a:pPr algn="ctr" marL="655946" indent="-327973" lvl="1">
              <a:lnSpc>
                <a:spcPts val="6524"/>
              </a:lnSpc>
              <a:buFont typeface="Arial"/>
              <a:buChar char="•"/>
            </a:pPr>
            <a:r>
              <a:rPr lang="en-US" b="true" sz="5436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Realizarea unui buton Restart Game </a:t>
            </a:r>
          </a:p>
          <a:p>
            <a:pPr algn="ctr" marL="655946" indent="-327973" lvl="1">
              <a:lnSpc>
                <a:spcPts val="6524"/>
              </a:lnSpc>
            </a:pPr>
          </a:p>
          <a:p>
            <a:pPr algn="ctr" marL="655946" indent="-327973" lvl="1">
              <a:lnSpc>
                <a:spcPts val="484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284252">
            <a:off x="14737195" y="565617"/>
            <a:ext cx="1986561" cy="2241009"/>
          </a:xfrm>
          <a:custGeom>
            <a:avLst/>
            <a:gdLst/>
            <a:ahLst/>
            <a:cxnLst/>
            <a:rect r="r" b="b" t="t" l="l"/>
            <a:pathLst>
              <a:path h="2241009" w="1986561">
                <a:moveTo>
                  <a:pt x="1986561" y="0"/>
                </a:moveTo>
                <a:lnTo>
                  <a:pt x="0" y="0"/>
                </a:lnTo>
                <a:lnTo>
                  <a:pt x="0" y="2241009"/>
                </a:lnTo>
                <a:lnTo>
                  <a:pt x="1986561" y="2241009"/>
                </a:lnTo>
                <a:lnTo>
                  <a:pt x="19865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562" r="0" b="-556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00" r="0" b="-24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898" y="2977603"/>
            <a:ext cx="11835181" cy="6852300"/>
          </a:xfrm>
          <a:custGeom>
            <a:avLst/>
            <a:gdLst/>
            <a:ahLst/>
            <a:cxnLst/>
            <a:rect r="r" b="b" t="t" l="l"/>
            <a:pathLst>
              <a:path h="6852300" w="11835181">
                <a:moveTo>
                  <a:pt x="0" y="0"/>
                </a:moveTo>
                <a:lnTo>
                  <a:pt x="11835181" y="0"/>
                </a:lnTo>
                <a:lnTo>
                  <a:pt x="11835181" y="6852300"/>
                </a:lnTo>
                <a:lnTo>
                  <a:pt x="0" y="6852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128" r="0" b="-101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52280" y="448724"/>
            <a:ext cx="11545948" cy="2528879"/>
          </a:xfrm>
          <a:custGeom>
            <a:avLst/>
            <a:gdLst/>
            <a:ahLst/>
            <a:cxnLst/>
            <a:rect r="r" b="b" t="t" l="l"/>
            <a:pathLst>
              <a:path h="2528879" w="11545948">
                <a:moveTo>
                  <a:pt x="0" y="0"/>
                </a:moveTo>
                <a:lnTo>
                  <a:pt x="11545948" y="0"/>
                </a:lnTo>
                <a:lnTo>
                  <a:pt x="11545948" y="2528879"/>
                </a:lnTo>
                <a:lnTo>
                  <a:pt x="0" y="2528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7822" y="921860"/>
            <a:ext cx="11116896" cy="1727525"/>
          </a:xfrm>
          <a:custGeom>
            <a:avLst/>
            <a:gdLst/>
            <a:ahLst/>
            <a:cxnLst/>
            <a:rect r="r" b="b" t="t" l="l"/>
            <a:pathLst>
              <a:path h="1727525" w="11116896">
                <a:moveTo>
                  <a:pt x="0" y="0"/>
                </a:moveTo>
                <a:lnTo>
                  <a:pt x="11116896" y="0"/>
                </a:lnTo>
                <a:lnTo>
                  <a:pt x="11116896" y="1727525"/>
                </a:lnTo>
                <a:lnTo>
                  <a:pt x="0" y="1727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72" t="0" r="-127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1871" y="665284"/>
            <a:ext cx="10910919" cy="186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4"/>
              </a:lnSpc>
            </a:pPr>
            <a:r>
              <a:rPr lang="en-US" sz="9999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Arhitectura aplicatiei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7777" y="3551428"/>
            <a:ext cx="9665959" cy="757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42925" indent="-271462" lvl="1">
              <a:lnSpc>
                <a:spcPts val="5400"/>
              </a:lnSpc>
              <a:buFont typeface="Arial"/>
              <a:buChar char="•"/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Clasa principală: TowerDefenseGame</a:t>
            </a:r>
          </a:p>
          <a:p>
            <a:pPr algn="ctr" marL="542925" indent="-271462" lvl="1">
              <a:lnSpc>
                <a:spcPts val="5400"/>
              </a:lnSpc>
              <a:buFont typeface="Arial"/>
              <a:buChar char="•"/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Pachet entitati:</a:t>
            </a:r>
          </a:p>
          <a:p>
            <a:pPr algn="ctr" marL="542925" indent="-271462" lvl="1">
              <a:lnSpc>
                <a:spcPts val="5400"/>
              </a:lnSpc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Tower – poziție, atac, upgrade</a:t>
            </a:r>
          </a:p>
          <a:p>
            <a:pPr algn="ctr" marL="542925" indent="-271462" lvl="1">
              <a:lnSpc>
                <a:spcPts val="5400"/>
              </a:lnSpc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Enemy – mișcare, viață, recompensă</a:t>
            </a:r>
          </a:p>
          <a:p>
            <a:pPr algn="ctr" marL="542925" indent="-271462" lvl="1">
              <a:lnSpc>
                <a:spcPts val="5400"/>
              </a:lnSpc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Proiectil – traiectorie, daune</a:t>
            </a:r>
          </a:p>
          <a:p>
            <a:pPr algn="ctr" marL="542925" indent="-271462" lvl="1">
              <a:lnSpc>
                <a:spcPts val="5400"/>
              </a:lnSpc>
              <a:buFont typeface="Arial"/>
              <a:buChar char="•"/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Timer: actualizare la 30 ms</a:t>
            </a:r>
          </a:p>
          <a:p>
            <a:pPr algn="ctr" marL="542925" indent="-271462" lvl="1">
              <a:lnSpc>
                <a:spcPts val="5400"/>
              </a:lnSpc>
              <a:buFont typeface="Arial"/>
              <a:buChar char="•"/>
            </a:pPr>
            <a:r>
              <a:rPr lang="en-US" b="true" sz="45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Interfață Swing: butoane, scor, valuri, vieți</a:t>
            </a:r>
          </a:p>
          <a:p>
            <a:pPr algn="ctr" marL="530860" indent="-265430" lvl="1">
              <a:lnSpc>
                <a:spcPts val="5280"/>
              </a:lnSpc>
            </a:pPr>
          </a:p>
          <a:p>
            <a:pPr algn="ctr" marL="530860" indent="-265430" lvl="1">
              <a:lnSpc>
                <a:spcPts val="480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308549" y="269274"/>
            <a:ext cx="9670901" cy="2009147"/>
          </a:xfrm>
          <a:custGeom>
            <a:avLst/>
            <a:gdLst/>
            <a:ahLst/>
            <a:cxnLst/>
            <a:rect r="r" b="b" t="t" l="l"/>
            <a:pathLst>
              <a:path h="2009147" w="9670901">
                <a:moveTo>
                  <a:pt x="0" y="0"/>
                </a:moveTo>
                <a:lnTo>
                  <a:pt x="9670901" y="0"/>
                </a:lnTo>
                <a:lnTo>
                  <a:pt x="9670901" y="2009147"/>
                </a:lnTo>
                <a:lnTo>
                  <a:pt x="0" y="2009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381" y="2756482"/>
            <a:ext cx="14380611" cy="7065416"/>
          </a:xfrm>
          <a:custGeom>
            <a:avLst/>
            <a:gdLst/>
            <a:ahLst/>
            <a:cxnLst/>
            <a:rect r="r" b="b" t="t" l="l"/>
            <a:pathLst>
              <a:path h="7065416" w="14380611">
                <a:moveTo>
                  <a:pt x="0" y="0"/>
                </a:moveTo>
                <a:lnTo>
                  <a:pt x="14380611" y="0"/>
                </a:lnTo>
                <a:lnTo>
                  <a:pt x="14380611" y="7065416"/>
                </a:lnTo>
                <a:lnTo>
                  <a:pt x="0" y="7065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51767" r="0" b="-5176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6314" y="3667632"/>
            <a:ext cx="11903354" cy="589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Plasare și upgrade de turnuri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Valuri de inamici cu dificultate crescută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Proiectile animate, damage și efecte vizuale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Sistem de scor și resurse (cost turn: -50, upgrade: -100)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Mesaj „Game Over” în chenar și buton Restart Game</a:t>
            </a:r>
          </a:p>
          <a:p>
            <a:pPr algn="ctr" marL="579120" indent="-289560" lvl="1">
              <a:lnSpc>
                <a:spcPts val="503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39422" y="605337"/>
            <a:ext cx="9393603" cy="1657188"/>
          </a:xfrm>
          <a:custGeom>
            <a:avLst/>
            <a:gdLst/>
            <a:ahLst/>
            <a:cxnLst/>
            <a:rect r="r" b="b" t="t" l="l"/>
            <a:pathLst>
              <a:path h="1657188" w="9393603">
                <a:moveTo>
                  <a:pt x="0" y="0"/>
                </a:moveTo>
                <a:lnTo>
                  <a:pt x="9393603" y="0"/>
                </a:lnTo>
                <a:lnTo>
                  <a:pt x="9393603" y="1657188"/>
                </a:lnTo>
                <a:lnTo>
                  <a:pt x="0" y="1657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399" t="0" r="-839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3129" y="419100"/>
            <a:ext cx="9697581" cy="189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4"/>
              </a:lnSpc>
            </a:pPr>
            <a:r>
              <a:rPr lang="en-US" sz="9999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Functionalitati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79184" y="3770900"/>
            <a:ext cx="4665068" cy="5034345"/>
            <a:chOff x="0" y="0"/>
            <a:chExt cx="6220091" cy="67124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20079" cy="6712458"/>
            </a:xfrm>
            <a:custGeom>
              <a:avLst/>
              <a:gdLst/>
              <a:ahLst/>
              <a:cxnLst/>
              <a:rect r="r" b="b" t="t" l="l"/>
              <a:pathLst>
                <a:path h="6712458" w="6220079">
                  <a:moveTo>
                    <a:pt x="0" y="0"/>
                  </a:moveTo>
                  <a:lnTo>
                    <a:pt x="6220079" y="0"/>
                  </a:lnTo>
                  <a:lnTo>
                    <a:pt x="6220079" y="6712458"/>
                  </a:lnTo>
                  <a:lnTo>
                    <a:pt x="0" y="671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957" t="0" r="-3958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519142" y="490895"/>
            <a:ext cx="11588032" cy="1783133"/>
          </a:xfrm>
          <a:custGeom>
            <a:avLst/>
            <a:gdLst/>
            <a:ahLst/>
            <a:cxnLst/>
            <a:rect r="r" b="b" t="t" l="l"/>
            <a:pathLst>
              <a:path h="1783133" w="11588032">
                <a:moveTo>
                  <a:pt x="0" y="0"/>
                </a:moveTo>
                <a:lnTo>
                  <a:pt x="11588032" y="0"/>
                </a:lnTo>
                <a:lnTo>
                  <a:pt x="11588032" y="1783133"/>
                </a:lnTo>
                <a:lnTo>
                  <a:pt x="0" y="1783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746" t="0" r="-74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54669" y="3380584"/>
            <a:ext cx="3730921" cy="3005084"/>
          </a:xfrm>
          <a:custGeom>
            <a:avLst/>
            <a:gdLst/>
            <a:ahLst/>
            <a:cxnLst/>
            <a:rect r="r" b="b" t="t" l="l"/>
            <a:pathLst>
              <a:path h="3005084" w="3730921">
                <a:moveTo>
                  <a:pt x="0" y="0"/>
                </a:moveTo>
                <a:lnTo>
                  <a:pt x="3730921" y="0"/>
                </a:lnTo>
                <a:lnTo>
                  <a:pt x="3730921" y="3005084"/>
                </a:lnTo>
                <a:lnTo>
                  <a:pt x="0" y="3005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15" t="0" r="-811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12" y="2580637"/>
            <a:ext cx="14380615" cy="7381937"/>
          </a:xfrm>
          <a:custGeom>
            <a:avLst/>
            <a:gdLst/>
            <a:ahLst/>
            <a:cxnLst/>
            <a:rect r="r" b="b" t="t" l="l"/>
            <a:pathLst>
              <a:path h="7381937" w="14380615">
                <a:moveTo>
                  <a:pt x="0" y="0"/>
                </a:moveTo>
                <a:lnTo>
                  <a:pt x="14380615" y="0"/>
                </a:lnTo>
                <a:lnTo>
                  <a:pt x="14380615" y="7381937"/>
                </a:lnTo>
                <a:lnTo>
                  <a:pt x="0" y="73819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47404" r="0" b="-4740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2790" y="3302876"/>
            <a:ext cx="11832508" cy="663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Fundal prietenos + texturi personalizate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Turnuri medievale, inamici cartoon cu HP vizibil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Efect de „glow” la upgrade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Imagine cu prințesă la finalul traseului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Sunete:</a:t>
            </a:r>
          </a:p>
          <a:p>
            <a:pPr algn="ctr" marL="579120" indent="-289560" lvl="1">
              <a:lnSpc>
                <a:spcPts val="5759"/>
              </a:lnSpc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shoot.wav – tragere turnuri</a:t>
            </a:r>
          </a:p>
          <a:p>
            <a:pPr algn="ctr" marL="579120" indent="-289560" lvl="1">
              <a:lnSpc>
                <a:spcPts val="5759"/>
              </a:lnSpc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• upgrade.wav – sunet upgrade</a:t>
            </a:r>
          </a:p>
          <a:p>
            <a:pPr algn="ctr" marL="579120" indent="-289560" lvl="1">
              <a:lnSpc>
                <a:spcPts val="534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21483" y="162657"/>
            <a:ext cx="11790149" cy="19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4"/>
              </a:lnSpc>
            </a:pPr>
            <a:r>
              <a:rPr lang="en-US" sz="880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Elemente vizuale si audio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7845843" y="-118076"/>
            <a:ext cx="10075776" cy="10448628"/>
          </a:xfrm>
          <a:custGeom>
            <a:avLst/>
            <a:gdLst/>
            <a:ahLst/>
            <a:cxnLst/>
            <a:rect r="r" b="b" t="t" l="l"/>
            <a:pathLst>
              <a:path h="10448628" w="10075776">
                <a:moveTo>
                  <a:pt x="0" y="0"/>
                </a:moveTo>
                <a:lnTo>
                  <a:pt x="10075776" y="0"/>
                </a:lnTo>
                <a:lnTo>
                  <a:pt x="10075776" y="10448628"/>
                </a:lnTo>
                <a:lnTo>
                  <a:pt x="0" y="10448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4537" t="0" r="-2453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862" y="654550"/>
            <a:ext cx="6586868" cy="2309708"/>
          </a:xfrm>
          <a:custGeom>
            <a:avLst/>
            <a:gdLst/>
            <a:ahLst/>
            <a:cxnLst/>
            <a:rect r="r" b="b" t="t" l="l"/>
            <a:pathLst>
              <a:path h="2309708" w="6586868">
                <a:moveTo>
                  <a:pt x="0" y="0"/>
                </a:moveTo>
                <a:lnTo>
                  <a:pt x="6586868" y="0"/>
                </a:lnTo>
                <a:lnTo>
                  <a:pt x="6586868" y="2309708"/>
                </a:lnTo>
                <a:lnTo>
                  <a:pt x="0" y="2309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46838"/>
            <a:ext cx="6135986" cy="1990794"/>
          </a:xfrm>
          <a:custGeom>
            <a:avLst/>
            <a:gdLst/>
            <a:ahLst/>
            <a:cxnLst/>
            <a:rect r="r" b="b" t="t" l="l"/>
            <a:pathLst>
              <a:path h="1990794" w="6135986">
                <a:moveTo>
                  <a:pt x="0" y="0"/>
                </a:moveTo>
                <a:lnTo>
                  <a:pt x="6135986" y="0"/>
                </a:lnTo>
                <a:lnTo>
                  <a:pt x="6135986" y="1990794"/>
                </a:lnTo>
                <a:lnTo>
                  <a:pt x="0" y="19907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82" y="762474"/>
            <a:ext cx="8336884" cy="1919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0"/>
              </a:lnSpc>
            </a:pPr>
            <a:r>
              <a:rPr lang="en-US" sz="960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Concluzii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5378" y="918573"/>
            <a:ext cx="8554292" cy="79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Am aplicat concepte de OOP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Am creat un joc complet funcțional și interactiv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Am învățat să gestionez componente vizuale, logica jocului și interacțiunea utilizatorului</a:t>
            </a:r>
          </a:p>
          <a:p>
            <a:pPr algn="ctr" marL="579120" indent="-289560" lvl="1">
              <a:lnSpc>
                <a:spcPts val="5759"/>
              </a:lnSpc>
              <a:buFont typeface="Arial"/>
              <a:buChar char="•"/>
            </a:pPr>
            <a:r>
              <a:rPr lang="en-US" b="true" sz="4800">
                <a:solidFill>
                  <a:srgbClr val="483737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Proiectul este scalabil și poate fi extins cu noi tipuri de turnuri și inamici</a:t>
            </a:r>
          </a:p>
          <a:p>
            <a:pPr algn="ctr" marL="579120" indent="-289560" lvl="1">
              <a:lnSpc>
                <a:spcPts val="464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58" y="3954502"/>
            <a:ext cx="7637688" cy="4577270"/>
          </a:xfrm>
          <a:custGeom>
            <a:avLst/>
            <a:gdLst/>
            <a:ahLst/>
            <a:cxnLst/>
            <a:rect r="r" b="b" t="t" l="l"/>
            <a:pathLst>
              <a:path h="4577270" w="7637688">
                <a:moveTo>
                  <a:pt x="0" y="0"/>
                </a:moveTo>
                <a:lnTo>
                  <a:pt x="7637688" y="0"/>
                </a:lnTo>
                <a:lnTo>
                  <a:pt x="7637688" y="4577270"/>
                </a:lnTo>
                <a:lnTo>
                  <a:pt x="0" y="4577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O imagine care conține text, captură de ecran, verde, diagramă  Conținutul generat de inteligența artificială poate fi incorect."/>
          <p:cNvSpPr/>
          <p:nvPr/>
        </p:nvSpPr>
        <p:spPr>
          <a:xfrm flipH="false" flipV="false" rot="0">
            <a:off x="261477" y="4209753"/>
            <a:ext cx="7364810" cy="4113899"/>
          </a:xfrm>
          <a:custGeom>
            <a:avLst/>
            <a:gdLst/>
            <a:ahLst/>
            <a:cxnLst/>
            <a:rect r="r" b="b" t="t" l="l"/>
            <a:pathLst>
              <a:path h="4113899" w="7364810">
                <a:moveTo>
                  <a:pt x="0" y="0"/>
                </a:moveTo>
                <a:lnTo>
                  <a:pt x="7364810" y="0"/>
                </a:lnTo>
                <a:lnTo>
                  <a:pt x="7364810" y="4113899"/>
                </a:lnTo>
                <a:lnTo>
                  <a:pt x="0" y="41138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988" t="-49123" r="-5417" b="-5396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80750" y="6865820"/>
            <a:ext cx="18368750" cy="3421180"/>
          </a:xfrm>
          <a:custGeom>
            <a:avLst/>
            <a:gdLst/>
            <a:ahLst/>
            <a:cxnLst/>
            <a:rect r="r" b="b" t="t" l="l"/>
            <a:pathLst>
              <a:path h="3421180" w="18368750">
                <a:moveTo>
                  <a:pt x="18368750" y="0"/>
                </a:moveTo>
                <a:lnTo>
                  <a:pt x="0" y="0"/>
                </a:lnTo>
                <a:lnTo>
                  <a:pt x="0" y="3421180"/>
                </a:lnTo>
                <a:lnTo>
                  <a:pt x="18368750" y="3421180"/>
                </a:lnTo>
                <a:lnTo>
                  <a:pt x="1836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" r="0" b="-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4498" y="360361"/>
            <a:ext cx="10662139" cy="4357597"/>
          </a:xfrm>
          <a:custGeom>
            <a:avLst/>
            <a:gdLst/>
            <a:ahLst/>
            <a:cxnLst/>
            <a:rect r="r" b="b" t="t" l="l"/>
            <a:pathLst>
              <a:path h="4357597" w="10662139">
                <a:moveTo>
                  <a:pt x="0" y="0"/>
                </a:moveTo>
                <a:lnTo>
                  <a:pt x="10662139" y="0"/>
                </a:lnTo>
                <a:lnTo>
                  <a:pt x="10662139" y="4357597"/>
                </a:lnTo>
                <a:lnTo>
                  <a:pt x="0" y="4357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2083" y="917653"/>
            <a:ext cx="10644554" cy="3507340"/>
          </a:xfrm>
          <a:custGeom>
            <a:avLst/>
            <a:gdLst/>
            <a:ahLst/>
            <a:cxnLst/>
            <a:rect r="r" b="b" t="t" l="l"/>
            <a:pathLst>
              <a:path h="3507340" w="10644554">
                <a:moveTo>
                  <a:pt x="0" y="0"/>
                </a:moveTo>
                <a:lnTo>
                  <a:pt x="10644554" y="0"/>
                </a:lnTo>
                <a:lnTo>
                  <a:pt x="10644554" y="3507340"/>
                </a:lnTo>
                <a:lnTo>
                  <a:pt x="0" y="350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7153" t="0" r="-57153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008" y="5751294"/>
            <a:ext cx="2818685" cy="2519747"/>
            <a:chOff x="0" y="0"/>
            <a:chExt cx="3758247" cy="3359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58184" cy="3359658"/>
            </a:xfrm>
            <a:custGeom>
              <a:avLst/>
              <a:gdLst/>
              <a:ahLst/>
              <a:cxnLst/>
              <a:rect r="r" b="b" t="t" l="l"/>
              <a:pathLst>
                <a:path h="3359658" w="3758184">
                  <a:moveTo>
                    <a:pt x="0" y="0"/>
                  </a:moveTo>
                  <a:lnTo>
                    <a:pt x="3758184" y="0"/>
                  </a:lnTo>
                  <a:lnTo>
                    <a:pt x="3758184" y="3359658"/>
                  </a:lnTo>
                  <a:lnTo>
                    <a:pt x="0" y="335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931" r="-1" b="-593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081885" y="4772400"/>
            <a:ext cx="7284959" cy="198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Game Over!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96545" y="1041530"/>
            <a:ext cx="9694051" cy="3504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>
                <a:solidFill>
                  <a:srgbClr val="483737"/>
                </a:solidFill>
                <a:latin typeface="Oldstar"/>
                <a:ea typeface="Oldstar"/>
                <a:cs typeface="Oldstar"/>
                <a:sym typeface="Oldstar"/>
              </a:rPr>
              <a:t>Va multumesc pentru atentie!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424669" y="6542602"/>
            <a:ext cx="2818685" cy="2519747"/>
            <a:chOff x="0" y="0"/>
            <a:chExt cx="3758247" cy="3359663"/>
          </a:xfrm>
        </p:grpSpPr>
        <p:sp>
          <p:nvSpPr>
            <p:cNvPr name="Freeform 12" id="12" descr="O imagine care conține desen animat, clipart, Figurină cu animal, Desen animat  Conținutul generat de inteligența artificială poate fi incorect."/>
            <p:cNvSpPr/>
            <p:nvPr/>
          </p:nvSpPr>
          <p:spPr>
            <a:xfrm flipH="false" flipV="false" rot="0">
              <a:off x="0" y="0"/>
              <a:ext cx="3758184" cy="3359658"/>
            </a:xfrm>
            <a:custGeom>
              <a:avLst/>
              <a:gdLst/>
              <a:ahLst/>
              <a:cxnLst/>
              <a:rect r="r" b="b" t="t" l="l"/>
              <a:pathLst>
                <a:path h="3359658" w="3758184">
                  <a:moveTo>
                    <a:pt x="0" y="0"/>
                  </a:moveTo>
                  <a:lnTo>
                    <a:pt x="3758184" y="0"/>
                  </a:lnTo>
                  <a:lnTo>
                    <a:pt x="3758184" y="3359658"/>
                  </a:lnTo>
                  <a:lnTo>
                    <a:pt x="0" y="3359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931" r="-1" b="-5932"/>
              </a:stretch>
            </a:blipFill>
          </p:spPr>
        </p:sp>
      </p:grpSp>
      <p:sp>
        <p:nvSpPr>
          <p:cNvPr name="Freeform 13" id="13" descr="O imagine care conține desen animat, ilustrație, desen, clipart  Conținutul generat de inteligența artificială poate fi incorect."/>
          <p:cNvSpPr/>
          <p:nvPr/>
        </p:nvSpPr>
        <p:spPr>
          <a:xfrm flipH="false" flipV="false" rot="0">
            <a:off x="16476784" y="6260123"/>
            <a:ext cx="1512278" cy="2321169"/>
          </a:xfrm>
          <a:custGeom>
            <a:avLst/>
            <a:gdLst/>
            <a:ahLst/>
            <a:cxnLst/>
            <a:rect r="r" b="b" t="t" l="l"/>
            <a:pathLst>
              <a:path h="2321169" w="1512278">
                <a:moveTo>
                  <a:pt x="0" y="0"/>
                </a:moveTo>
                <a:lnTo>
                  <a:pt x="1512278" y="0"/>
                </a:lnTo>
                <a:lnTo>
                  <a:pt x="1512278" y="2321169"/>
                </a:lnTo>
                <a:lnTo>
                  <a:pt x="0" y="2321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62" t="0" r="-1162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DAGpgzeB8Bk</dc:identifier>
  <dcterms:modified xsi:type="dcterms:W3CDTF">2011-08-01T06:04:30Z</dcterms:modified>
  <cp:revision>1</cp:revision>
  <dc:title>Tower defense</dc:title>
</cp:coreProperties>
</file>